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646" r:id="rId2"/>
  </p:sldIdLst>
  <p:sldSz cx="9144000" cy="6858000" type="screen4x3"/>
  <p:notesSz cx="7004050" cy="929005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996" autoAdjust="0"/>
    <p:restoredTop sz="82838" autoAdjust="0"/>
  </p:normalViewPr>
  <p:slideViewPr>
    <p:cSldViewPr>
      <p:cViewPr varScale="1">
        <p:scale>
          <a:sx n="115" d="100"/>
          <a:sy n="115" d="100"/>
        </p:scale>
        <p:origin x="1164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98" d="100"/>
        <a:sy n="98" d="100"/>
      </p:scale>
      <p:origin x="0" y="163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530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3104" tIns="46552" rIns="93104" bIns="46552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6387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8750" y="0"/>
            <a:ext cx="303530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3104" tIns="46552" rIns="93104" bIns="4655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6388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6500"/>
            <a:ext cx="303530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3104" tIns="46552" rIns="93104" bIns="46552" numCol="1" anchor="b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6389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8750" y="8826500"/>
            <a:ext cx="303530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3104" tIns="46552" rIns="93104" bIns="4655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mtClean="0"/>
            </a:lvl1pPr>
          </a:lstStyle>
          <a:p>
            <a:pPr>
              <a:defRPr/>
            </a:pPr>
            <a:fld id="{6A27F69D-88D1-4C97-8A2E-EAF65215473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529235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5300" cy="463550"/>
          </a:xfrm>
          <a:prstGeom prst="rect">
            <a:avLst/>
          </a:prstGeom>
        </p:spPr>
        <p:txBody>
          <a:bodyPr vert="horz" wrap="square" lIns="93104" tIns="46552" rIns="93104" bIns="46552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3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67163" y="0"/>
            <a:ext cx="3035300" cy="463550"/>
          </a:xfrm>
          <a:prstGeom prst="rect">
            <a:avLst/>
          </a:prstGeom>
        </p:spPr>
        <p:txBody>
          <a:bodyPr vert="horz" wrap="square" lIns="93104" tIns="46552" rIns="93104" bIns="4655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/>
            </a:lvl1pPr>
          </a:lstStyle>
          <a:p>
            <a:pPr>
              <a:defRPr/>
            </a:pPr>
            <a:fld id="{CAED752C-0A6A-4B93-A367-A5E89EA1FC17}" type="datetimeFigureOut">
              <a:rPr lang="en-US" altLang="en-US"/>
              <a:pPr>
                <a:defRPr/>
              </a:pPr>
              <a:t>10/25/2018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9513" y="696913"/>
            <a:ext cx="4645025" cy="34845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04" tIns="46552" rIns="93104" bIns="46552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0088" y="4413250"/>
            <a:ext cx="5603875" cy="4179888"/>
          </a:xfrm>
          <a:prstGeom prst="rect">
            <a:avLst/>
          </a:prstGeom>
        </p:spPr>
        <p:txBody>
          <a:bodyPr vert="horz" lIns="93104" tIns="46552" rIns="93104" bIns="46552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4913"/>
            <a:ext cx="3035300" cy="463550"/>
          </a:xfrm>
          <a:prstGeom prst="rect">
            <a:avLst/>
          </a:prstGeom>
        </p:spPr>
        <p:txBody>
          <a:bodyPr vert="horz" wrap="square" lIns="93104" tIns="46552" rIns="93104" bIns="46552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3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67163" y="8824913"/>
            <a:ext cx="3035300" cy="463550"/>
          </a:xfrm>
          <a:prstGeom prst="rect">
            <a:avLst/>
          </a:prstGeom>
        </p:spPr>
        <p:txBody>
          <a:bodyPr vert="horz" wrap="square" lIns="93104" tIns="46552" rIns="93104" bIns="4655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mtClean="0"/>
            </a:lvl1pPr>
          </a:lstStyle>
          <a:p>
            <a:pPr>
              <a:defRPr/>
            </a:pPr>
            <a:fld id="{D5D7E1EE-C755-4775-AF39-E4EB3F43DA9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306060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B0B135-CF57-40C8-A9C9-9CF46F6D31A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722426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2EDBEC-1347-456A-A124-888602FE398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366293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1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1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0CBB95-2D1D-404B-80F8-DB048B709E1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489599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9F4F86-6552-4A1C-8193-AB6240292B0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087334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0029BA-70A5-4D4F-9194-62D97655C19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814605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3FDF74-C1CF-4549-999B-500CAC18878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83401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0D1437-8E9C-4716-BDD9-093F4C2AB65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928867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25A35C-B806-4AB2-8409-92B92CAD38E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46703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7A8868-8659-40AE-A842-DAC6A91967F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0919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764904-B764-4CEC-BCF0-F0AE8A0F4DE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134193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0DD8E5-49D9-41C7-BC04-5360BE3A82F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436044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4F0042DD-601D-4819-9EEE-2536B1606CB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Text Box 7"/>
          <p:cNvSpPr txBox="1">
            <a:spLocks noChangeArrowheads="1"/>
          </p:cNvSpPr>
          <p:nvPr/>
        </p:nvSpPr>
        <p:spPr bwMode="auto">
          <a:xfrm>
            <a:off x="6400800" y="6553201"/>
            <a:ext cx="27432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dirty="0" smtClean="0">
                <a:cs typeface="Times New Roman" pitchFamily="18" charset="0"/>
              </a:rPr>
              <a:t>©</a:t>
            </a:r>
            <a:r>
              <a:rPr lang="en-US" altLang="en-US" dirty="0" smtClean="0"/>
              <a:t> Vargas Hernandez, 2017, MECE 4361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MS PGothic" pitchFamily="34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MS PGothic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MS PGothic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MS PGothic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MS PGothic" pitchFamily="34" charset="-128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MS PGothic" pitchFamily="34" charset="-128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MS PGothic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MS PGothic" pitchFamily="34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400"/>
            <a:ext cx="7772400" cy="762000"/>
          </a:xfrm>
        </p:spPr>
        <p:txBody>
          <a:bodyPr anchor="t">
            <a:normAutofit/>
          </a:bodyPr>
          <a:lstStyle/>
          <a:p>
            <a:pPr>
              <a:defRPr/>
            </a:pPr>
            <a:r>
              <a:rPr lang="en-US" sz="3200" b="1" dirty="0" smtClean="0"/>
              <a:t>Purchasing Flow Chart</a:t>
            </a:r>
            <a:endParaRPr lang="en-US" sz="32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2782167" y="2201233"/>
            <a:ext cx="2971800" cy="328136"/>
          </a:xfrm>
          <a:prstGeom prst="rect">
            <a:avLst/>
          </a:prstGeom>
          <a:gradFill rotWithShape="1">
            <a:gsLst>
              <a:gs pos="0">
                <a:srgbClr val="C82506">
                  <a:tint val="50000"/>
                  <a:satMod val="300000"/>
                </a:srgbClr>
              </a:gs>
              <a:gs pos="35000">
                <a:srgbClr val="C82506">
                  <a:tint val="37000"/>
                  <a:satMod val="300000"/>
                </a:srgbClr>
              </a:gs>
              <a:gs pos="100000">
                <a:srgbClr val="C82506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C82506">
                <a:shade val="95000"/>
                <a:satMod val="104999"/>
              </a:srgbClr>
            </a:solidFill>
            <a:prstDash val="solid"/>
          </a:ln>
          <a:effectLst/>
        </p:spPr>
        <p:txBody>
          <a:bodyPr rot="0" spcFirstLastPara="1" vertOverflow="overflow" horzOverflow="overflow" vert="horz" wrap="square" lIns="0" tIns="0" rIns="0" bIns="0" numCol="1" spcCol="38100" rtlCol="0" anchor="ctr">
            <a:noAutofit/>
          </a:bodyPr>
          <a:lstStyle/>
          <a:p>
            <a:pPr marL="40639" marR="40639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  <a:sym typeface="Times New Roman"/>
              </a:rPr>
              <a:t>Purchasing Assistant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591666" y="792778"/>
            <a:ext cx="3352800" cy="307776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40639" marR="40639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  <a:sym typeface="Times New Roman"/>
              </a:rPr>
              <a:t>Team fills Purchasing Form</a:t>
            </a:r>
          </a:p>
        </p:txBody>
      </p:sp>
      <p:cxnSp>
        <p:nvCxnSpPr>
          <p:cNvPr id="13" name="Straight Arrow Connector 12"/>
          <p:cNvCxnSpPr>
            <a:stCxn id="12" idx="2"/>
            <a:endCxn id="15" idx="0"/>
          </p:cNvCxnSpPr>
          <p:nvPr/>
        </p:nvCxnSpPr>
        <p:spPr>
          <a:xfrm>
            <a:off x="4268066" y="1100554"/>
            <a:ext cx="0" cy="180109"/>
          </a:xfrm>
          <a:prstGeom prst="straightConnector1">
            <a:avLst/>
          </a:prstGeom>
          <a:noFill/>
          <a:ln w="28575" cap="flat">
            <a:solidFill>
              <a:srgbClr val="002060"/>
            </a:solidFill>
            <a:prstDash val="solid"/>
            <a:round/>
            <a:tailEnd type="arrow"/>
          </a:ln>
          <a:effectLst/>
        </p:spPr>
      </p:cxnSp>
      <p:cxnSp>
        <p:nvCxnSpPr>
          <p:cNvPr id="14" name="Straight Arrow Connector 13"/>
          <p:cNvCxnSpPr>
            <a:stCxn id="10" idx="2"/>
            <a:endCxn id="33" idx="0"/>
          </p:cNvCxnSpPr>
          <p:nvPr/>
        </p:nvCxnSpPr>
        <p:spPr>
          <a:xfrm flipH="1">
            <a:off x="4268066" y="2529369"/>
            <a:ext cx="1" cy="205689"/>
          </a:xfrm>
          <a:prstGeom prst="straightConnector1">
            <a:avLst/>
          </a:prstGeom>
          <a:noFill/>
          <a:ln w="28575" cap="flat">
            <a:solidFill>
              <a:srgbClr val="002060"/>
            </a:solidFill>
            <a:prstDash val="solid"/>
            <a:round/>
            <a:tailEnd type="arrow"/>
          </a:ln>
          <a:effectLst/>
        </p:spPr>
      </p:cxnSp>
      <p:sp>
        <p:nvSpPr>
          <p:cNvPr id="15" name="TextBox 14"/>
          <p:cNvSpPr txBox="1"/>
          <p:nvPr/>
        </p:nvSpPr>
        <p:spPr>
          <a:xfrm>
            <a:off x="3149311" y="1280663"/>
            <a:ext cx="2237510" cy="685800"/>
          </a:xfrm>
          <a:prstGeom prst="ellipse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0" tIns="0" rIns="0" bIns="0" numCol="1" spcCol="38100" rtlCol="0" anchor="ctr">
            <a:noAutofit/>
          </a:bodyPr>
          <a:lstStyle/>
          <a:p>
            <a:pPr marL="40639" marR="40639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  <a:sym typeface="Times New Roman"/>
              </a:rPr>
              <a:t>Purchasing</a:t>
            </a:r>
            <a:r>
              <a:rPr kumimoji="0" lang="en-US" sz="18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  <a:sym typeface="Times New Roman"/>
              </a:rPr>
              <a:t> Form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>
                <a:solidFill>
                  <a:srgbClr val="000000"/>
                </a:solidFill>
              </a:uFill>
              <a:latin typeface="Times New Roman"/>
              <a:cs typeface="Times New Roman"/>
              <a:sym typeface="Times New Roman"/>
            </a:endParaRPr>
          </a:p>
        </p:txBody>
      </p:sp>
      <p:cxnSp>
        <p:nvCxnSpPr>
          <p:cNvPr id="25" name="Straight Arrow Connector 24"/>
          <p:cNvCxnSpPr>
            <a:stCxn id="15" idx="4"/>
            <a:endCxn id="10" idx="0"/>
          </p:cNvCxnSpPr>
          <p:nvPr/>
        </p:nvCxnSpPr>
        <p:spPr>
          <a:xfrm>
            <a:off x="4268066" y="1966463"/>
            <a:ext cx="1" cy="234770"/>
          </a:xfrm>
          <a:prstGeom prst="straightConnector1">
            <a:avLst/>
          </a:prstGeom>
          <a:noFill/>
          <a:ln w="28575" cap="flat">
            <a:solidFill>
              <a:srgbClr val="002060"/>
            </a:solidFill>
            <a:prstDash val="solid"/>
            <a:round/>
            <a:tailEnd type="arrow"/>
          </a:ln>
          <a:effectLst/>
        </p:spPr>
      </p:cxnSp>
      <p:sp>
        <p:nvSpPr>
          <p:cNvPr id="33" name="TextBox 32"/>
          <p:cNvSpPr txBox="1"/>
          <p:nvPr/>
        </p:nvSpPr>
        <p:spPr>
          <a:xfrm>
            <a:off x="3067916" y="2735058"/>
            <a:ext cx="2400300" cy="307777"/>
          </a:xfrm>
          <a:prstGeom prst="rect">
            <a:avLst/>
          </a:prstGeom>
          <a:gradFill rotWithShape="1">
            <a:gsLst>
              <a:gs pos="0">
                <a:srgbClr val="C82506">
                  <a:tint val="50000"/>
                  <a:satMod val="300000"/>
                </a:srgbClr>
              </a:gs>
              <a:gs pos="35000">
                <a:srgbClr val="C82506">
                  <a:tint val="37000"/>
                  <a:satMod val="300000"/>
                </a:srgbClr>
              </a:gs>
              <a:gs pos="100000">
                <a:srgbClr val="C82506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C82506">
                <a:shade val="95000"/>
                <a:satMod val="104999"/>
              </a:srgbClr>
            </a:solidFill>
            <a:prstDash val="solid"/>
          </a:ln>
          <a:effectLst/>
        </p:spPr>
        <p:txBody>
          <a:bodyPr rot="0" spcFirstLastPara="1" vertOverflow="overflow" horzOverflow="overflow" vert="horz" wrap="square" lIns="0" tIns="0" rIns="0" bIns="0" numCol="1" spcCol="38100" rtlCol="0" anchor="ctr">
            <a:noAutofit/>
          </a:bodyPr>
          <a:lstStyle>
            <a:defPPr>
              <a:defRPr lang="en-US"/>
            </a:defPPr>
            <a:lvl1pPr marL="40639" marR="40639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000" b="0" i="0" u="none" strike="noStrike" kern="0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defRPr>
            </a:lvl1pPr>
          </a:lstStyle>
          <a:p>
            <a:r>
              <a:rPr lang="en-US" dirty="0" smtClean="0">
                <a:sym typeface="Times New Roman"/>
              </a:rPr>
              <a:t>Creates </a:t>
            </a:r>
            <a:r>
              <a:rPr lang="en-US" dirty="0">
                <a:sym typeface="Times New Roman"/>
              </a:rPr>
              <a:t>Cart in </a:t>
            </a:r>
            <a:r>
              <a:rPr lang="en-US" dirty="0" smtClean="0">
                <a:sym typeface="Times New Roman"/>
              </a:rPr>
              <a:t>I-Shop</a:t>
            </a:r>
            <a:endParaRPr lang="en-US" dirty="0">
              <a:sym typeface="Times New Roman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3149312" y="3306863"/>
            <a:ext cx="2237510" cy="685800"/>
          </a:xfrm>
          <a:prstGeom prst="ellipse">
            <a:avLst/>
          </a:prstGeom>
          <a:gradFill rotWithShape="1">
            <a:gsLst>
              <a:gs pos="0">
                <a:srgbClr val="C82506">
                  <a:tint val="50000"/>
                  <a:satMod val="300000"/>
                </a:srgbClr>
              </a:gs>
              <a:gs pos="35000">
                <a:srgbClr val="C82506">
                  <a:tint val="37000"/>
                  <a:satMod val="300000"/>
                </a:srgbClr>
              </a:gs>
              <a:gs pos="100000">
                <a:srgbClr val="C82506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C82506">
                <a:shade val="95000"/>
                <a:satMod val="104999"/>
              </a:srgbClr>
            </a:solidFill>
            <a:prstDash val="solid"/>
          </a:ln>
          <a:effectLst/>
        </p:spPr>
        <p:txBody>
          <a:bodyPr rot="0" spcFirstLastPara="1" vertOverflow="overflow" horzOverflow="overflow" vert="horz" wrap="square" lIns="0" tIns="0" rIns="0" bIns="0" numCol="1" spcCol="38100" rtlCol="0" anchor="ctr">
            <a:noAutofit/>
          </a:bodyPr>
          <a:lstStyle>
            <a:defPPr>
              <a:defRPr lang="en-US"/>
            </a:defPPr>
            <a:lvl1pPr marL="40639" marR="40639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000" b="0" i="0" u="none" strike="noStrike" kern="0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defRPr>
            </a:lvl1pPr>
          </a:lstStyle>
          <a:p>
            <a:r>
              <a:rPr lang="en-US" dirty="0">
                <a:sym typeface="Times New Roman"/>
              </a:rPr>
              <a:t>I-Shop Cart assigned</a:t>
            </a:r>
          </a:p>
        </p:txBody>
      </p:sp>
      <p:cxnSp>
        <p:nvCxnSpPr>
          <p:cNvPr id="39" name="Straight Arrow Connector 38"/>
          <p:cNvCxnSpPr>
            <a:stCxn id="33" idx="2"/>
            <a:endCxn id="38" idx="0"/>
          </p:cNvCxnSpPr>
          <p:nvPr/>
        </p:nvCxnSpPr>
        <p:spPr>
          <a:xfrm>
            <a:off x="4268066" y="3042835"/>
            <a:ext cx="1" cy="264028"/>
          </a:xfrm>
          <a:prstGeom prst="straightConnector1">
            <a:avLst/>
          </a:prstGeom>
          <a:noFill/>
          <a:ln w="28575" cap="flat">
            <a:solidFill>
              <a:srgbClr val="002060"/>
            </a:solidFill>
            <a:prstDash val="solid"/>
            <a:round/>
            <a:tailEnd type="arrow"/>
          </a:ln>
          <a:effectLst/>
        </p:spPr>
      </p:cxnSp>
      <p:sp>
        <p:nvSpPr>
          <p:cNvPr id="43" name="TextBox 42"/>
          <p:cNvSpPr txBox="1"/>
          <p:nvPr/>
        </p:nvSpPr>
        <p:spPr>
          <a:xfrm>
            <a:off x="2782166" y="4290903"/>
            <a:ext cx="2971800" cy="623998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0" tIns="0" rIns="0" bIns="0" numCol="1" spcCol="38100" rtlCol="0" anchor="ctr">
            <a:noAutofit/>
          </a:bodyPr>
          <a:lstStyle/>
          <a:p>
            <a:pPr marL="40639" marR="40639"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2000" kern="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  <a:sym typeface="Times New Roman"/>
              </a:rPr>
              <a:t>Department Secretary </a:t>
            </a:r>
            <a:r>
              <a:rPr lang="en-US" sz="2000" kern="0" dirty="0" smtClean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  <a:sym typeface="Times New Roman"/>
              </a:rPr>
              <a:t>makes Approved Purchase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>
                <a:solidFill>
                  <a:srgbClr val="000000"/>
                </a:solidFill>
              </a:uFill>
              <a:latin typeface="Times New Roman"/>
              <a:cs typeface="Times New Roman"/>
              <a:sym typeface="Times New Roman"/>
            </a:endParaRPr>
          </a:p>
        </p:txBody>
      </p:sp>
      <p:cxnSp>
        <p:nvCxnSpPr>
          <p:cNvPr id="44" name="Straight Arrow Connector 43"/>
          <p:cNvCxnSpPr>
            <a:stCxn id="38" idx="4"/>
            <a:endCxn id="43" idx="0"/>
          </p:cNvCxnSpPr>
          <p:nvPr/>
        </p:nvCxnSpPr>
        <p:spPr>
          <a:xfrm flipH="1">
            <a:off x="4268066" y="3992663"/>
            <a:ext cx="1" cy="298240"/>
          </a:xfrm>
          <a:prstGeom prst="straightConnector1">
            <a:avLst/>
          </a:prstGeom>
          <a:noFill/>
          <a:ln w="28575" cap="flat">
            <a:solidFill>
              <a:srgbClr val="002060"/>
            </a:solidFill>
            <a:prstDash val="solid"/>
            <a:round/>
            <a:tailEnd type="arrow"/>
          </a:ln>
          <a:effectLst/>
        </p:spPr>
      </p:cxnSp>
      <p:sp>
        <p:nvSpPr>
          <p:cNvPr id="48" name="TextBox 47"/>
          <p:cNvSpPr txBox="1"/>
          <p:nvPr/>
        </p:nvSpPr>
        <p:spPr>
          <a:xfrm>
            <a:off x="132482" y="2653116"/>
            <a:ext cx="2400300" cy="615553"/>
          </a:xfrm>
          <a:prstGeom prst="rect">
            <a:avLst/>
          </a:prstGeom>
          <a:gradFill rotWithShape="1">
            <a:gsLst>
              <a:gs pos="0">
                <a:srgbClr val="C82506">
                  <a:tint val="50000"/>
                  <a:satMod val="300000"/>
                </a:srgbClr>
              </a:gs>
              <a:gs pos="35000">
                <a:srgbClr val="C82506">
                  <a:tint val="37000"/>
                  <a:satMod val="300000"/>
                </a:srgbClr>
              </a:gs>
              <a:gs pos="100000">
                <a:srgbClr val="C82506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C82506">
                <a:shade val="95000"/>
                <a:satMod val="104999"/>
              </a:srgbClr>
            </a:solidFill>
            <a:prstDash val="solid"/>
          </a:ln>
          <a:effectLst/>
        </p:spPr>
        <p:txBody>
          <a:bodyPr rot="0" spcFirstLastPara="1" vertOverflow="overflow" horzOverflow="overflow" vert="horz" wrap="square" lIns="0" tIns="0" rIns="0" bIns="0" numCol="1" spcCol="38100" rtlCol="0" anchor="ctr">
            <a:noAutofit/>
          </a:bodyPr>
          <a:lstStyle>
            <a:defPPr>
              <a:defRPr lang="en-US"/>
            </a:defPPr>
            <a:lvl1pPr marL="40639" marR="40639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000" b="0" i="0" u="none" strike="noStrike" kern="0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defRPr>
            </a:lvl1pPr>
          </a:lstStyle>
          <a:p>
            <a:r>
              <a:rPr lang="en-US" dirty="0" smtClean="0">
                <a:sym typeface="Times New Roman"/>
              </a:rPr>
              <a:t>Obtains </a:t>
            </a:r>
            <a:r>
              <a:rPr lang="en-US" dirty="0">
                <a:sym typeface="Times New Roman"/>
              </a:rPr>
              <a:t>FA/CA Approval Signatures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0" y="3605103"/>
            <a:ext cx="2665268" cy="685800"/>
          </a:xfrm>
          <a:prstGeom prst="ellipse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0" tIns="0" rIns="0" bIns="0" numCol="1" spcCol="38100" rtlCol="0" anchor="ctr">
            <a:noAutofit/>
          </a:bodyPr>
          <a:lstStyle>
            <a:defPPr>
              <a:defRPr lang="en-US"/>
            </a:defPPr>
            <a:lvl1pPr marL="40639" marR="40639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kern="0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Times New Roman"/>
                <a:ea typeface="+mn-ea"/>
                <a:cs typeface="Times New Roman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</a:defRPr>
            </a:lvl9pPr>
          </a:lstStyle>
          <a:p>
            <a:r>
              <a:rPr lang="en-US" dirty="0">
                <a:sym typeface="Times New Roman"/>
              </a:rPr>
              <a:t>Signed Purchasing Form</a:t>
            </a:r>
          </a:p>
        </p:txBody>
      </p:sp>
      <p:cxnSp>
        <p:nvCxnSpPr>
          <p:cNvPr id="50" name="Straight Arrow Connector 49"/>
          <p:cNvCxnSpPr>
            <a:stCxn id="48" idx="2"/>
            <a:endCxn id="49" idx="0"/>
          </p:cNvCxnSpPr>
          <p:nvPr/>
        </p:nvCxnSpPr>
        <p:spPr>
          <a:xfrm>
            <a:off x="1332632" y="3268669"/>
            <a:ext cx="2" cy="336434"/>
          </a:xfrm>
          <a:prstGeom prst="straightConnector1">
            <a:avLst/>
          </a:prstGeom>
          <a:noFill/>
          <a:ln w="28575" cap="flat">
            <a:solidFill>
              <a:srgbClr val="002060"/>
            </a:solidFill>
            <a:prstDash val="solid"/>
            <a:round/>
            <a:tailEnd type="arrow"/>
          </a:ln>
          <a:effectLst/>
        </p:spPr>
      </p:cxnSp>
      <p:cxnSp>
        <p:nvCxnSpPr>
          <p:cNvPr id="57" name="Elbow Connector 56"/>
          <p:cNvCxnSpPr>
            <a:stCxn id="49" idx="4"/>
            <a:endCxn id="43" idx="1"/>
          </p:cNvCxnSpPr>
          <p:nvPr/>
        </p:nvCxnSpPr>
        <p:spPr bwMode="auto">
          <a:xfrm rot="16200000" flipH="1">
            <a:off x="1901401" y="3722136"/>
            <a:ext cx="311999" cy="1449532"/>
          </a:xfrm>
          <a:prstGeom prst="bentConnector2">
            <a:avLst/>
          </a:prstGeom>
          <a:noFill/>
          <a:ln w="28575" cap="flat">
            <a:solidFill>
              <a:srgbClr val="002060"/>
            </a:solidFill>
            <a:prstDash val="solid"/>
            <a:round/>
            <a:tailEnd type="arrow"/>
          </a:ln>
          <a:effectLst/>
          <a:extLst/>
        </p:spPr>
      </p:cxnSp>
      <p:sp>
        <p:nvSpPr>
          <p:cNvPr id="65" name="TextBox 64"/>
          <p:cNvSpPr txBox="1"/>
          <p:nvPr/>
        </p:nvSpPr>
        <p:spPr>
          <a:xfrm>
            <a:off x="2935432" y="5212183"/>
            <a:ext cx="2665268" cy="685800"/>
          </a:xfrm>
          <a:prstGeom prst="ellipse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0" tIns="0" rIns="0" bIns="0" numCol="1" spcCol="38100" rtlCol="0" anchor="ctr">
            <a:noAutofit/>
          </a:bodyPr>
          <a:lstStyle>
            <a:defPPr>
              <a:defRPr lang="en-US"/>
            </a:defPPr>
            <a:lvl1pPr marL="40639" marR="40639" algn="ctr" eaLnBrk="1" fontAlgn="auto" hangingPunct="1">
              <a:spcBef>
                <a:spcPts val="0"/>
              </a:spcBef>
              <a:spcAft>
                <a:spcPts val="0"/>
              </a:spcAft>
              <a:defRPr sz="2000" kern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/>
                <a:ea typeface="+mn-ea"/>
                <a:cs typeface="Times New Roman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</a:defRPr>
            </a:lvl9pPr>
          </a:lstStyle>
          <a:p>
            <a:r>
              <a:rPr lang="en-US" dirty="0">
                <a:sym typeface="Times New Roman"/>
              </a:rPr>
              <a:t>Purchased Product arrives</a:t>
            </a:r>
          </a:p>
        </p:txBody>
      </p:sp>
      <p:cxnSp>
        <p:nvCxnSpPr>
          <p:cNvPr id="66" name="Straight Arrow Connector 65"/>
          <p:cNvCxnSpPr>
            <a:stCxn id="43" idx="2"/>
            <a:endCxn id="65" idx="0"/>
          </p:cNvCxnSpPr>
          <p:nvPr/>
        </p:nvCxnSpPr>
        <p:spPr>
          <a:xfrm>
            <a:off x="4268066" y="4914901"/>
            <a:ext cx="0" cy="297282"/>
          </a:xfrm>
          <a:prstGeom prst="straightConnector1">
            <a:avLst/>
          </a:prstGeom>
          <a:noFill/>
          <a:ln w="28575" cap="flat">
            <a:solidFill>
              <a:srgbClr val="002060"/>
            </a:solidFill>
            <a:prstDash val="solid"/>
            <a:round/>
            <a:tailEnd type="arrow"/>
          </a:ln>
          <a:effectLst/>
        </p:spPr>
      </p:cxnSp>
      <p:cxnSp>
        <p:nvCxnSpPr>
          <p:cNvPr id="72" name="Elbow Connector 71"/>
          <p:cNvCxnSpPr>
            <a:stCxn id="65" idx="6"/>
            <a:endCxn id="10" idx="3"/>
          </p:cNvCxnSpPr>
          <p:nvPr/>
        </p:nvCxnSpPr>
        <p:spPr bwMode="auto">
          <a:xfrm flipV="1">
            <a:off x="5600700" y="2365301"/>
            <a:ext cx="153267" cy="3189782"/>
          </a:xfrm>
          <a:prstGeom prst="bentConnector3">
            <a:avLst>
              <a:gd name="adj1" fmla="val 249151"/>
            </a:avLst>
          </a:prstGeom>
          <a:noFill/>
          <a:ln w="28575" cap="flat">
            <a:solidFill>
              <a:srgbClr val="002060"/>
            </a:solidFill>
            <a:prstDash val="solid"/>
            <a:round/>
            <a:tailEnd type="arrow"/>
          </a:ln>
          <a:effectLst/>
          <a:extLst/>
        </p:spPr>
      </p:cxnSp>
      <p:cxnSp>
        <p:nvCxnSpPr>
          <p:cNvPr id="91" name="Elbow Connector 90"/>
          <p:cNvCxnSpPr>
            <a:stCxn id="10" idx="1"/>
            <a:endCxn id="48" idx="0"/>
          </p:cNvCxnSpPr>
          <p:nvPr/>
        </p:nvCxnSpPr>
        <p:spPr bwMode="auto">
          <a:xfrm rot="10800000" flipV="1">
            <a:off x="1332633" y="2365300"/>
            <a:ext cx="1449535" cy="287815"/>
          </a:xfrm>
          <a:prstGeom prst="bentConnector2">
            <a:avLst/>
          </a:prstGeom>
          <a:noFill/>
          <a:ln w="28575" cap="flat">
            <a:solidFill>
              <a:srgbClr val="002060"/>
            </a:solidFill>
            <a:prstDash val="solid"/>
            <a:round/>
            <a:tailEnd type="arrow"/>
          </a:ln>
          <a:effectLst/>
          <a:extLst/>
        </p:spPr>
      </p:cxnSp>
      <p:sp>
        <p:nvSpPr>
          <p:cNvPr id="103" name="TextBox 3"/>
          <p:cNvSpPr txBox="1">
            <a:spLocks noChangeArrowheads="1"/>
          </p:cNvSpPr>
          <p:nvPr/>
        </p:nvSpPr>
        <p:spPr bwMode="auto">
          <a:xfrm>
            <a:off x="54986" y="5212183"/>
            <a:ext cx="2814204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indent="0" eaLnBrk="1" hangingPunct="1">
              <a:spcBef>
                <a:spcPct val="0"/>
              </a:spcBef>
              <a:buNone/>
            </a:pPr>
            <a:r>
              <a:rPr lang="en-US" altLang="en-US" sz="2000" b="1" dirty="0" smtClean="0">
                <a:solidFill>
                  <a:srgbClr val="C00000"/>
                </a:solidFill>
              </a:rPr>
              <a:t>Purchasing </a:t>
            </a:r>
            <a:r>
              <a:rPr lang="en-US" altLang="en-US" sz="2000" b="1" dirty="0" smtClean="0">
                <a:solidFill>
                  <a:srgbClr val="C00000"/>
                </a:solidFill>
              </a:rPr>
              <a:t>Assistants</a:t>
            </a:r>
            <a:endParaRPr lang="en-US" altLang="en-US" sz="2000" b="1" dirty="0" smtClean="0">
              <a:solidFill>
                <a:srgbClr val="C00000"/>
              </a:solidFill>
            </a:endParaRPr>
          </a:p>
          <a:p>
            <a:pPr marL="0" indent="0" eaLnBrk="1" hangingPunct="1">
              <a:spcBef>
                <a:spcPct val="0"/>
              </a:spcBef>
              <a:buNone/>
            </a:pPr>
            <a:r>
              <a:rPr lang="en-US" altLang="en-US" sz="2000" dirty="0">
                <a:solidFill>
                  <a:srgbClr val="C00000"/>
                </a:solidFill>
              </a:rPr>
              <a:t>Mr. </a:t>
            </a:r>
            <a:r>
              <a:rPr lang="en-US" altLang="en-US" sz="2000" smtClean="0">
                <a:solidFill>
                  <a:srgbClr val="C00000"/>
                </a:solidFill>
              </a:rPr>
              <a:t>Joseph Zamora</a:t>
            </a:r>
          </a:p>
          <a:p>
            <a:pPr marL="0" indent="0" eaLnBrk="1" hangingPunct="1">
              <a:spcBef>
                <a:spcPct val="0"/>
              </a:spcBef>
              <a:buNone/>
            </a:pPr>
            <a:r>
              <a:rPr lang="en-US" altLang="en-US" sz="2000" smtClean="0">
                <a:solidFill>
                  <a:srgbClr val="C00000"/>
                </a:solidFill>
              </a:rPr>
              <a:t>Arnoldo</a:t>
            </a:r>
            <a:r>
              <a:rPr lang="en-US" altLang="en-US" sz="2000" dirty="0" smtClean="0">
                <a:solidFill>
                  <a:srgbClr val="C00000"/>
                </a:solidFill>
              </a:rPr>
              <a:t> Ventura</a:t>
            </a:r>
            <a:endParaRPr lang="en-US" altLang="en-US" sz="2000" dirty="0">
              <a:solidFill>
                <a:srgbClr val="C00000"/>
              </a:solidFill>
            </a:endParaRPr>
          </a:p>
        </p:txBody>
      </p:sp>
      <p:sp>
        <p:nvSpPr>
          <p:cNvPr id="2053" name="Down Arrow 2052"/>
          <p:cNvSpPr/>
          <p:nvPr/>
        </p:nvSpPr>
        <p:spPr bwMode="auto">
          <a:xfrm>
            <a:off x="6407636" y="914400"/>
            <a:ext cx="546481" cy="1624365"/>
          </a:xfrm>
          <a:prstGeom prst="downArrow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vert270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ＭＳ Ｐゴシック" charset="0"/>
              </a:rPr>
              <a:t>November 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ＭＳ Ｐゴシック" charset="0"/>
              </a:rPr>
              <a:t>19</a:t>
            </a:r>
            <a:endParaRPr kumimoji="0" lang="en-US" sz="14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ＭＳ Ｐゴシック" charset="0"/>
            </a:endParaRPr>
          </a:p>
        </p:txBody>
      </p:sp>
      <p:sp>
        <p:nvSpPr>
          <p:cNvPr id="134" name="Down Arrow 133"/>
          <p:cNvSpPr/>
          <p:nvPr/>
        </p:nvSpPr>
        <p:spPr bwMode="auto">
          <a:xfrm>
            <a:off x="6407636" y="2578023"/>
            <a:ext cx="546478" cy="1414639"/>
          </a:xfrm>
          <a:prstGeom prst="downArrow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vert270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ＭＳ Ｐゴシック" charset="0"/>
              </a:rPr>
              <a:t>Mid-December</a:t>
            </a:r>
            <a:endParaRPr kumimoji="0" lang="en-US" sz="1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Times New Roman" charset="0"/>
              <a:ea typeface="ＭＳ Ｐゴシック" charset="0"/>
            </a:endParaRPr>
          </a:p>
        </p:txBody>
      </p:sp>
      <p:sp>
        <p:nvSpPr>
          <p:cNvPr id="135" name="Down Arrow 134"/>
          <p:cNvSpPr/>
          <p:nvPr/>
        </p:nvSpPr>
        <p:spPr bwMode="auto">
          <a:xfrm>
            <a:off x="6442270" y="4204521"/>
            <a:ext cx="554368" cy="1627323"/>
          </a:xfrm>
          <a:prstGeom prst="downArrow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vert270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charset="0"/>
              <a:ea typeface="ＭＳ Ｐゴシック" charset="0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ＭＳ Ｐゴシック" charset="0"/>
              </a:rPr>
              <a:t>Mid-January, 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ＭＳ Ｐゴシック" charset="0"/>
              </a:rPr>
              <a:t>2019</a:t>
            </a:r>
            <a:endParaRPr kumimoji="0" lang="en-US" sz="14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charset="0"/>
              <a:ea typeface="ＭＳ Ｐゴシック" charset="0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Times New Roman" charset="0"/>
              <a:ea typeface="ＭＳ Ｐゴシック" charset="0"/>
            </a:endParaRPr>
          </a:p>
        </p:txBody>
      </p:sp>
      <p:sp>
        <p:nvSpPr>
          <p:cNvPr id="138" name="TextBox 137"/>
          <p:cNvSpPr txBox="1"/>
          <p:nvPr/>
        </p:nvSpPr>
        <p:spPr>
          <a:xfrm>
            <a:off x="7067550" y="914401"/>
            <a:ext cx="1390650" cy="1286832"/>
          </a:xfrm>
          <a:prstGeom prst="rect">
            <a:avLst/>
          </a:prstGeom>
          <a:noFill/>
          <a:ln w="9525" cap="flat" cmpd="sng" algn="ctr">
            <a:solidFill>
              <a:srgbClr val="C82506">
                <a:shade val="95000"/>
                <a:satMod val="104999"/>
              </a:srgbClr>
            </a:solidFill>
            <a:prstDash val="solid"/>
          </a:ln>
          <a:effectLst/>
        </p:spPr>
        <p:txBody>
          <a:bodyPr rot="0" spcFirstLastPara="1" vertOverflow="overflow" horzOverflow="overflow" vert="horz" wrap="square" lIns="0" tIns="0" rIns="0" bIns="0" numCol="1" spcCol="38100" rtlCol="0" anchor="ctr">
            <a:noAutofit/>
          </a:bodyPr>
          <a:lstStyle/>
          <a:p>
            <a:pPr marL="40639" marR="40639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  <a:sym typeface="Times New Roman"/>
              </a:rPr>
              <a:t>Absolute Last Date </a:t>
            </a:r>
            <a:r>
              <a:rPr kumimoji="0" 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  <a:sym typeface="Times New Roman"/>
              </a:rPr>
              <a:t>to Submit Purchasing Forms</a:t>
            </a:r>
          </a:p>
        </p:txBody>
      </p:sp>
      <p:sp>
        <p:nvSpPr>
          <p:cNvPr id="139" name="TextBox 138"/>
          <p:cNvSpPr txBox="1"/>
          <p:nvPr/>
        </p:nvSpPr>
        <p:spPr>
          <a:xfrm>
            <a:off x="7247487" y="2653116"/>
            <a:ext cx="1074767" cy="1233084"/>
          </a:xfrm>
          <a:prstGeom prst="rect">
            <a:avLst/>
          </a:prstGeom>
          <a:noFill/>
          <a:ln w="9525" cap="flat" cmpd="sng" algn="ctr">
            <a:solidFill>
              <a:srgbClr val="C82506">
                <a:shade val="95000"/>
                <a:satMod val="104999"/>
              </a:srgbClr>
            </a:solidFill>
            <a:prstDash val="solid"/>
          </a:ln>
          <a:effectLst/>
        </p:spPr>
        <p:txBody>
          <a:bodyPr rot="0" spcFirstLastPara="1" vertOverflow="overflow" horzOverflow="overflow" vert="horz" wrap="square" lIns="0" tIns="0" rIns="0" bIns="0" numCol="1" spcCol="38100" rtlCol="0" anchor="ctr">
            <a:noAutofit/>
          </a:bodyPr>
          <a:lstStyle/>
          <a:p>
            <a:pPr marL="40639" marR="40639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  <a:sym typeface="Times New Roman"/>
              </a:rPr>
              <a:t>Follow-up for All Purchase</a:t>
            </a:r>
            <a:r>
              <a:rPr kumimoji="0" lang="en-US" sz="1600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  <a:sym typeface="Times New Roman"/>
              </a:rPr>
              <a:t> Orders by Each Team</a:t>
            </a:r>
            <a:endParaRPr kumimoji="0" lang="en-US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>
                <a:solidFill>
                  <a:srgbClr val="000000"/>
                </a:solidFill>
              </a:uFill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141" name="TextBox 140"/>
          <p:cNvSpPr txBox="1"/>
          <p:nvPr/>
        </p:nvSpPr>
        <p:spPr>
          <a:xfrm>
            <a:off x="7067550" y="4743384"/>
            <a:ext cx="1499936" cy="343034"/>
          </a:xfrm>
          <a:prstGeom prst="rect">
            <a:avLst/>
          </a:prstGeom>
          <a:noFill/>
          <a:ln w="9525" cap="flat" cmpd="sng" algn="ctr">
            <a:solidFill>
              <a:srgbClr val="C82506">
                <a:shade val="95000"/>
                <a:satMod val="104999"/>
              </a:srgbClr>
            </a:solidFill>
            <a:prstDash val="solid"/>
          </a:ln>
          <a:effectLst/>
        </p:spPr>
        <p:txBody>
          <a:bodyPr rot="0" spcFirstLastPara="1" vertOverflow="overflow" horzOverflow="overflow" vert="horz" wrap="square" lIns="0" tIns="0" rIns="0" bIns="0" numCol="1" spcCol="38100" rtlCol="0" anchor="ctr">
            <a:noAutofit/>
          </a:bodyPr>
          <a:lstStyle/>
          <a:p>
            <a:pPr marL="40639" marR="40639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  <a:sym typeface="Times New Roman"/>
              </a:rPr>
              <a:t>Products</a:t>
            </a:r>
            <a:r>
              <a:rPr kumimoji="0" lang="en-US" sz="1600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  <a:sym typeface="Times New Roman"/>
              </a:rPr>
              <a:t> Arrive</a:t>
            </a:r>
            <a:endParaRPr kumimoji="0" lang="en-US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>
                <a:solidFill>
                  <a:srgbClr val="000000"/>
                </a:solidFill>
              </a:uFill>
              <a:latin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29042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2" grpId="0" animBg="1"/>
      <p:bldP spid="15" grpId="0" animBg="1"/>
      <p:bldP spid="33" grpId="0" animBg="1"/>
      <p:bldP spid="38" grpId="0" animBg="1"/>
      <p:bldP spid="43" grpId="0" animBg="1"/>
      <p:bldP spid="48" grpId="0" animBg="1"/>
      <p:bldP spid="49" grpId="0" animBg="1"/>
      <p:bldP spid="65" grpId="0" animBg="1"/>
      <p:bldP spid="138" grpId="0" animBg="1"/>
      <p:bldP spid="139" grpId="0" animBg="1"/>
      <p:bldP spid="141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Times New Roman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Times New Roman" charset="0"/>
            <a:ea typeface="ＭＳ Ｐゴシック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3049</TotalTime>
  <Words>64</Words>
  <Application>Microsoft Office PowerPoint</Application>
  <PresentationFormat>On-screen Show (4:3)</PresentationFormat>
  <Paragraphs>20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MS PGothic</vt:lpstr>
      <vt:lpstr>MS PGothic</vt:lpstr>
      <vt:lpstr>Calibri</vt:lpstr>
      <vt:lpstr>Times New Roman</vt:lpstr>
      <vt:lpstr>Default Design</vt:lpstr>
      <vt:lpstr>Purchasing Flow Chart</vt:lpstr>
    </vt:vector>
  </TitlesOfParts>
  <Company>Carnegie Mellon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Product Development Process</dc:title>
  <dc:creator>Jonathan Cagan</dc:creator>
  <cp:lastModifiedBy>Kamal Sarkar</cp:lastModifiedBy>
  <cp:revision>251</cp:revision>
  <cp:lastPrinted>2017-02-03T05:50:06Z</cp:lastPrinted>
  <dcterms:created xsi:type="dcterms:W3CDTF">2001-08-20T14:05:35Z</dcterms:created>
  <dcterms:modified xsi:type="dcterms:W3CDTF">2018-10-25T21:47:33Z</dcterms:modified>
</cp:coreProperties>
</file>